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3" r:id="rId3"/>
    <p:sldId id="257" r:id="rId4"/>
    <p:sldId id="317" r:id="rId5"/>
    <p:sldId id="273" r:id="rId6"/>
    <p:sldId id="319" r:id="rId7"/>
    <p:sldId id="318" r:id="rId8"/>
    <p:sldId id="320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0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0"/>
    <a:srgbClr val="62FFB8"/>
    <a:srgbClr val="FFFBA4"/>
    <a:srgbClr val="FF7E8C"/>
    <a:srgbClr val="F36F7B"/>
    <a:srgbClr val="14171C"/>
    <a:srgbClr val="FFBBB2"/>
    <a:srgbClr val="1D1D1D"/>
    <a:srgbClr val="FF50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5"/>
    <p:restoredTop sz="90746"/>
  </p:normalViewPr>
  <p:slideViewPr>
    <p:cSldViewPr snapToGrid="0">
      <p:cViewPr>
        <p:scale>
          <a:sx n="112" d="100"/>
          <a:sy n="112" d="100"/>
        </p:scale>
        <p:origin x="72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30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8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15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6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60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63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4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50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56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19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78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19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79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5650-7DD4-7F7A-C2FC-9A48676AF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5B7A-75E4-445D-6C89-352C2BF6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28CA-7A15-DDA1-2B5A-19023A4A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2AB24-79F4-F541-A5A3-EE2654A3172E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9572-16CC-C507-3FE8-5D81F41C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FE9A-D75D-41FD-14F2-54447E6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65A0-B957-4643-E75C-2923CBBA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F087-9007-D801-8855-4E4534E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4488-760D-5249-BCB4-53B99D25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CBC0-12F8-024A-844C-C2B4F21ABF6E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80E4-8A40-1DEF-1267-079558B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B082-1910-6782-A5D8-D7CE3882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2FB98-F5A3-EAD4-C58B-5C4479BB7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A3FA-B8B8-8700-AE67-75C83B0CB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DB346-5207-EC3C-EC5C-CAAF79C5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ED6A0-AFEE-5144-9EE0-9E33A05CCEA6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540F8-2DC9-B4CE-476C-B19BC354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05A6-FC58-4864-2134-524043FC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1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BD0C-F047-BB8D-334E-26DB6BB1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7D15C-E712-D640-924E-1CE94175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AC72-B759-F098-9066-040D04CB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59E7-C9CF-E14E-83A3-8979FD46751B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4A3A-2D59-9F87-DE64-5E4BC79A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2F00-2684-2A1E-63A1-0A47D2C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BD8C-862C-9797-1C76-AE304248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477E-F414-17E9-34AC-22E90C72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2E1C-4861-1084-B022-B5C8CBDF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16528-C82B-A241-BAC4-1F1E41E71F2B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5946-3920-3127-C8E5-CCE8103D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431EF-888C-E178-1E17-4C02887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622-B67A-307F-DA63-314F1335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DEFC-FE71-165C-2EFD-94616DD4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629E3-0250-FCC3-38D5-FE9B3921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C4CD0-41EB-F888-86F6-6B13E3C5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185A2-AF3F-9B4C-8C21-795A69E629D2}" type="datetime1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CA8F0-8F13-F417-700F-D6B99807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972BD-0D01-94A9-6C69-061398F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132B-535E-C6FF-7744-59072AC8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19B6-CC99-9422-DDE9-9545CB5E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968A7-2F54-8F34-741D-8F359827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759E6-5564-DDCF-5B73-F07536E97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8044A-F3B0-A998-C9B6-A57F5868C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0AB77-8CA1-B9CF-F7B2-C6C4F20B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28752-FAC5-2A49-8434-5AACDF57342B}" type="datetime1">
              <a:rPr lang="en-US" smtClean="0"/>
              <a:t>5/18/23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07F81-42D1-F665-6C36-A19D22D7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F3D2A-7D66-155A-A86F-ACA412F0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1A73-84D3-E333-052E-8277676E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639D7-DE91-8EEE-CB03-49027581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44F5-8C83-314E-BAC1-F1626C689F16}" type="datetime1">
              <a:rPr lang="en-US" smtClean="0"/>
              <a:t>5/18/23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8C9F4-1DB9-A4B6-BDFA-57CCE72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468F7-1C54-33EB-435E-DF0A574E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9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629FA-128B-64AF-5D24-B7952161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1FD7-9B20-F04F-9949-A095AAF898DC}" type="datetime1">
              <a:rPr lang="en-US" smtClean="0"/>
              <a:t>5/18/23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1E20C-A3DF-98CD-5589-83AFEF21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47EAF-48C8-B2A3-5706-6DEC5128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B540-96EF-2FB2-8666-C75FD3943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0AB0-532E-9427-52BD-F3E58F4B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005D-119E-CC93-C7B9-585CA2D06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526C4-9C8B-37D7-6909-DCA4ABC5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C1370-4499-CE42-B909-83785CDF9341}" type="datetime1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0B20C-A21E-6F83-1B0C-35184FB1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2779-E10B-29FD-3ED3-15120301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992-81C7-74DF-B320-5BA94F162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E8874-F766-6140-79A4-BCA315327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51DE-1FA1-DFC5-EB48-ADDF4A7F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0579-C751-856B-BD91-C23B2AA9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487C-0D05-9144-A296-94C1EE38FC13}" type="datetime1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8CC2-82B4-DE20-B5AA-48BE190D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8B101-BE24-1983-9065-6BA52075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D933C-DF95-5365-F5C1-F1498E77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36ED-01E8-71DF-FB7A-FD7802D5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D2555-F48E-0CD5-7833-F271C6199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ECAE3-B003-8649-BE74-56CA4D1E8896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89A4D-5030-4CF5-CCA8-0D8D8B6B2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Mariem . Marim . Essam . Saad . Abdullah.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7716-553C-E069-D179-B09B234A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pngmart.com%2Fimage%2F334104&amp;psig=AOvVaw0wzADbnu_7TCwmQxM1IyY2&amp;ust=1684461165980000&amp;source=images&amp;cd=vfe&amp;ved=0CBEQjRxqGAoTCJj04ILh_f4CFQAAAAAdAAAAABCBA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379E-25AB-5771-3F10-00F8059C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" y="838679"/>
            <a:ext cx="12061371" cy="2505007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Poppins" pitchFamily="2" charset="77"/>
                <a:cs typeface="Poppins" pitchFamily="2" charset="77"/>
              </a:rPr>
              <a:t>Big Data Project</a:t>
            </a:r>
            <a:br>
              <a:rPr lang="en-US" b="1" dirty="0">
                <a:latin typeface="Poppins" pitchFamily="2" charset="77"/>
                <a:cs typeface="Poppins" pitchFamily="2" charset="77"/>
              </a:rPr>
            </a:br>
            <a:r>
              <a:rPr lang="en-US" sz="53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53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Airline Passenger Satisfaction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2" descr="Cairo University - Wikipedia">
            <a:extLst>
              <a:ext uri="{FF2B5EF4-FFF2-40B4-BE49-F238E27FC236}">
                <a16:creationId xmlns:a16="http://schemas.microsoft.com/office/drawing/2014/main" id="{E6763498-47A4-AAD9-C647-9A2C1EB9D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203" y="369894"/>
            <a:ext cx="580596" cy="75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FCF17B-F3AF-0D65-0004-D7AA12D2CCDC}"/>
              </a:ext>
            </a:extLst>
          </p:cNvPr>
          <p:cNvSpPr txBox="1"/>
          <p:nvPr/>
        </p:nvSpPr>
        <p:spPr>
          <a:xfrm>
            <a:off x="10493180" y="1057705"/>
            <a:ext cx="1452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Cairo University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Faculty of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EA932-9ED4-8A19-5408-425870D34EB7}"/>
              </a:ext>
            </a:extLst>
          </p:cNvPr>
          <p:cNvSpPr txBox="1"/>
          <p:nvPr/>
        </p:nvSpPr>
        <p:spPr>
          <a:xfrm>
            <a:off x="4967925" y="3662504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Prepared by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Team VII</a:t>
            </a: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7CE70-3030-1D1D-BBAD-2E5D46F4850A}"/>
              </a:ext>
            </a:extLst>
          </p:cNvPr>
          <p:cNvSpPr txBox="1"/>
          <p:nvPr/>
        </p:nvSpPr>
        <p:spPr>
          <a:xfrm>
            <a:off x="4055507" y="4151979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Supervised by </a:t>
            </a:r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Eng. Omar Samir</a:t>
            </a:r>
          </a:p>
        </p:txBody>
      </p:sp>
      <p:pic>
        <p:nvPicPr>
          <p:cNvPr id="1026" name="Picture 2" descr="Plane png graphic clipart design 19907528 PNG">
            <a:extLst>
              <a:ext uri="{FF2B5EF4-FFF2-40B4-BE49-F238E27FC236}">
                <a16:creationId xmlns:a16="http://schemas.microsoft.com/office/drawing/2014/main" id="{A44E340D-0C99-A8E8-EF06-D7B0B8C9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11" y="4185724"/>
            <a:ext cx="2957120" cy="225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p - Free maps and location icons">
            <a:extLst>
              <a:ext uri="{FF2B5EF4-FFF2-40B4-BE49-F238E27FC236}">
                <a16:creationId xmlns:a16="http://schemas.microsoft.com/office/drawing/2014/main" id="{285058E2-B404-48F1-DBAD-29C71EA9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073" y="4234665"/>
            <a:ext cx="2253441" cy="225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7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Apriori</a:t>
            </a:r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Model</a:t>
            </a:r>
            <a:endParaRPr lang="en-US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F5FE9C4-5543-A66C-8292-38BDD2970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74" y="3148259"/>
            <a:ext cx="5257800" cy="305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FD2BF685-FDCB-AF61-A2A4-A93E5DF9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082" y="3227827"/>
            <a:ext cx="5651937" cy="29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2461EC-38AC-7C79-E4C5-8431D1698A05}"/>
                  </a:ext>
                </a:extLst>
              </p:cNvPr>
              <p:cNvSpPr txBox="1"/>
              <p:nvPr/>
            </p:nvSpPr>
            <p:spPr>
              <a:xfrm>
                <a:off x="838200" y="1663921"/>
                <a:ext cx="7273159" cy="1302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50000"/>
                  </a:lnSpc>
                  <a:buFont typeface="Apple Symbols" panose="02000000000000000000" pitchFamily="2" charset="-79"/>
                  <a:buChar char="⬡"/>
                </a:pPr>
                <a:r>
                  <a:rPr lang="en-US" sz="18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One-hot encoding of the categorical features</a:t>
                </a:r>
              </a:p>
              <a:p>
                <a:pPr fontAlgn="base">
                  <a:lnSpc>
                    <a:spcPct val="150000"/>
                  </a:lnSpc>
                  <a:buFont typeface="Apple Symbols" panose="02000000000000000000" pitchFamily="2" charset="-79"/>
                  <a:buChar char="⬡"/>
                </a:pPr>
                <a:r>
                  <a:rPr lang="en-US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𝑀𝑖𝑛𝑆𝑢𝑝𝑝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=0.35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𝐿𝑖𝑓𝑡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yielded a moderate set of rules</a:t>
                </a:r>
              </a:p>
              <a:p>
                <a:pPr fontAlgn="base">
                  <a:lnSpc>
                    <a:spcPct val="150000"/>
                  </a:lnSpc>
                  <a:buFont typeface="Apple Symbols" panose="02000000000000000000" pitchFamily="2" charset="-79"/>
                  <a:buChar char="⬡"/>
                </a:pPr>
                <a:endParaRPr lang="en-US" sz="180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2461EC-38AC-7C79-E4C5-8431D1698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3921"/>
                <a:ext cx="7273159" cy="1302921"/>
              </a:xfrm>
              <a:prstGeom prst="rect">
                <a:avLst/>
              </a:prstGeom>
              <a:blipFill>
                <a:blip r:embed="rId5"/>
                <a:stretch>
                  <a:fillRect l="-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64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SVM</a:t>
            </a:r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Model</a:t>
            </a:r>
            <a:endParaRPr lang="en-US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461EC-38AC-7C79-E4C5-8431D1698A05}"/>
              </a:ext>
            </a:extLst>
          </p:cNvPr>
          <p:cNvSpPr txBox="1"/>
          <p:nvPr/>
        </p:nvSpPr>
        <p:spPr>
          <a:xfrm>
            <a:off x="838200" y="1663921"/>
            <a:ext cx="9157138" cy="88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800" dirty="0">
                <a:solidFill>
                  <a:schemeClr val="bg1"/>
                </a:solidFill>
                <a:latin typeface="Avenir Book" panose="02000503020000020003" pitchFamily="2" charset="0"/>
              </a:rPr>
              <a:t> Two experiments, one with standardized features and another with grid search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Results were as follows</a:t>
            </a:r>
            <a:endParaRPr lang="en-US" sz="1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CED37F-60E1-6849-CDDB-6A8830120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468252"/>
              </p:ext>
            </p:extLst>
          </p:nvPr>
        </p:nvGraphicFramePr>
        <p:xfrm>
          <a:off x="994410" y="2903220"/>
          <a:ext cx="6572250" cy="1702810"/>
        </p:xfrm>
        <a:graphic>
          <a:graphicData uri="http://schemas.openxmlformats.org/drawingml/2006/table">
            <a:tbl>
              <a:tblPr/>
              <a:tblGrid>
                <a:gridCol w="2263886">
                  <a:extLst>
                    <a:ext uri="{9D8B030D-6E8A-4147-A177-3AD203B41FA5}">
                      <a16:colId xmlns:a16="http://schemas.microsoft.com/office/drawing/2014/main" val="2554903343"/>
                    </a:ext>
                  </a:extLst>
                </a:gridCol>
                <a:gridCol w="2154182">
                  <a:extLst>
                    <a:ext uri="{9D8B030D-6E8A-4147-A177-3AD203B41FA5}">
                      <a16:colId xmlns:a16="http://schemas.microsoft.com/office/drawing/2014/main" val="2131974879"/>
                    </a:ext>
                  </a:extLst>
                </a:gridCol>
                <a:gridCol w="2154182">
                  <a:extLst>
                    <a:ext uri="{9D8B030D-6E8A-4147-A177-3AD203B41FA5}">
                      <a16:colId xmlns:a16="http://schemas.microsoft.com/office/drawing/2014/main" val="1446052763"/>
                    </a:ext>
                  </a:extLst>
                </a:gridCol>
              </a:tblGrid>
              <a:tr h="40031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3F3F3"/>
                          </a:solidFill>
                          <a:effectLst/>
                          <a:latin typeface="Avenir" panose="02000503020000020003" pitchFamily="2" charset="0"/>
                        </a:rPr>
                        <a:t>Model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99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3F3F3"/>
                          </a:solidFill>
                          <a:effectLst/>
                          <a:latin typeface="Avenir" panose="02000503020000020003" pitchFamily="2" charset="0"/>
                        </a:rPr>
                        <a:t>Training Accuracy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99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3F3F3"/>
                          </a:solidFill>
                          <a:effectLst/>
                          <a:latin typeface="Avenir" panose="02000503020000020003" pitchFamily="2" charset="0"/>
                        </a:rPr>
                        <a:t>Validation Accuracy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99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345004"/>
                  </a:ext>
                </a:extLst>
              </a:tr>
              <a:tr h="6512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Experiment I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104775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30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87.4%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  <a:p>
                      <a:pPr indent="-104775" algn="ctr" rtl="0" fontAlgn="t">
                        <a:spcBef>
                          <a:spcPts val="305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104775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30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87.13%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  <a:p>
                      <a:pPr indent="-104775" algn="ctr" rtl="0" fontAlgn="t">
                        <a:spcBef>
                          <a:spcPts val="305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6392"/>
                  </a:ext>
                </a:extLst>
              </a:tr>
              <a:tr h="6512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Experiment II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-104775" algn="ctr" rtl="0" fontAlgn="t">
                        <a:spcBef>
                          <a:spcPts val="305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87.8%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-104775" algn="ctr" rtl="0" fontAlgn="t">
                        <a:spcBef>
                          <a:spcPts val="305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87.3%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194679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5261C34E-7D0F-CDD3-8D62-4E1326160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3" y="321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8088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53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Na</a:t>
            </a:r>
            <a:r>
              <a:rPr lang="en-US" b="1" dirty="0" err="1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ï</a:t>
            </a:r>
            <a:r>
              <a:rPr lang="en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ve Bayes</a:t>
            </a:r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Model</a:t>
            </a:r>
            <a:endParaRPr lang="en-US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461EC-38AC-7C79-E4C5-8431D1698A05}"/>
              </a:ext>
            </a:extLst>
          </p:cNvPr>
          <p:cNvSpPr txBox="1"/>
          <p:nvPr/>
        </p:nvSpPr>
        <p:spPr>
          <a:xfrm>
            <a:off x="838200" y="1663921"/>
            <a:ext cx="9157138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8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Implemented from scratch using MapReduce</a:t>
            </a:r>
            <a:endParaRPr lang="en-US" sz="1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F6B367-9DFE-3523-22C5-8E5571C2AFE5}"/>
                  </a:ext>
                </a:extLst>
              </p:cNvPr>
              <p:cNvSpPr txBox="1"/>
              <p:nvPr/>
            </p:nvSpPr>
            <p:spPr>
              <a:xfrm>
                <a:off x="1765935" y="2527819"/>
                <a:ext cx="757809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u="none" strike="noStrike" dirty="0" smtClean="0">
                          <a:solidFill>
                            <a:srgbClr val="64FFD9"/>
                          </a:solidFill>
                          <a:effectLst/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800" b="0" i="1" u="none" strike="noStrike" dirty="0">
                          <a:solidFill>
                            <a:srgbClr val="F3F3F3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u="none" strike="noStrike" dirty="0" smtClean="0">
                          <a:solidFill>
                            <a:srgbClr val="F3F3F3"/>
                          </a:solidFill>
                          <a:effectLst/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sz="1800" b="0" i="1" u="none" strike="noStrike" dirty="0" smtClean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u="none" strike="noStrike" dirty="0" smtClean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u="none" strike="noStrike" dirty="0" smtClean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b="0" i="1" u="none" strike="noStrike" dirty="0">
                          <a:solidFill>
                            <a:srgbClr val="F3F3F3"/>
                          </a:solidFill>
                          <a:effectLst/>
                          <a:latin typeface="Cambria Math" panose="02040503050406030204" pitchFamily="18" charset="0"/>
                        </a:rPr>
                        <m:t> {</m:t>
                      </m:r>
                      <m:r>
                        <a:rPr lang="en-US" sz="1800" b="0" i="1" u="none" strike="noStrike" dirty="0">
                          <a:solidFill>
                            <a:srgbClr val="FFC0CB"/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u="none" strike="noStrike" dirty="0">
                          <a:solidFill>
                            <a:srgbClr val="F3F3F3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u="none" strike="noStrike" dirty="0" smtClean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u="none" strike="noStrike" dirty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u="none" strike="noStrike" dirty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u="none" strike="noStrike" dirty="0">
                          <a:solidFill>
                            <a:srgbClr val="F3F3F3"/>
                          </a:solidFill>
                          <a:effectLst/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1800" b="0" i="1" u="none" strike="noStrike" dirty="0" smtClean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u="none" strike="noStrike" dirty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u="none" strike="noStrike" dirty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u="none" strike="noStrike" dirty="0">
                          <a:solidFill>
                            <a:srgbClr val="F3F3F3"/>
                          </a:solidFill>
                          <a:effectLst/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b="0" i="1" u="none" strike="noStrike" dirty="0" smtClean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u="none" strike="noStrike" dirty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u="none" strike="noStrike" dirty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b="0" i="1" u="none" strike="noStrike" dirty="0">
                          <a:solidFill>
                            <a:srgbClr val="F3F3F3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800" b="0" i="1" u="none" strike="noStrike" dirty="0">
                          <a:solidFill>
                            <a:srgbClr val="F3F3F3"/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u="none" strike="noStrike" dirty="0">
                          <a:solidFill>
                            <a:srgbClr val="F3F3F3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u="none" strike="noStrike" dirty="0" smtClean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u="none" strike="noStrike" dirty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u="none" strike="noStrike" dirty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u="none" strike="noStrike" dirty="0">
                          <a:solidFill>
                            <a:srgbClr val="F3F3F3"/>
                          </a:solidFill>
                          <a:effectLst/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1800" b="0" i="1" u="none" strike="noStrike" dirty="0" smtClean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u="none" strike="noStrike" dirty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u="none" strike="noStrike" dirty="0" smtClean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u="none" strike="noStrike" dirty="0">
                          <a:solidFill>
                            <a:srgbClr val="F3F3F3"/>
                          </a:solidFill>
                          <a:effectLst/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b="0" i="1" u="none" strike="noStrike" dirty="0" smtClean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u="none" strike="noStrike" dirty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u="none" strike="noStrike" dirty="0" smtClean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b="0" i="1" u="none" strike="noStrike" dirty="0">
                          <a:solidFill>
                            <a:srgbClr val="F3F3F3"/>
                          </a:solidFill>
                          <a:effectLst/>
                          <a:latin typeface="Cambria Math" panose="02040503050406030204" pitchFamily="18" charset="0"/>
                        </a:rPr>
                        <m:t>)…</m:t>
                      </m:r>
                      <m:r>
                        <a:rPr lang="en-US" sz="1800" b="0" i="1" u="none" strike="noStrike" dirty="0">
                          <a:solidFill>
                            <a:srgbClr val="F3F3F3"/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u="none" strike="noStrike" dirty="0">
                          <a:solidFill>
                            <a:srgbClr val="F3F3F3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u="none" strike="noStrike" dirty="0" smtClean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u="none" strike="noStrike" dirty="0" smtClean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u="none" strike="noStrike" dirty="0" smtClean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1800" b="0" i="1" u="none" strike="noStrike" dirty="0">
                          <a:solidFill>
                            <a:srgbClr val="F3F3F3"/>
                          </a:solidFill>
                          <a:effectLst/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1800" b="0" i="1" u="none" strike="noStrike" dirty="0" smtClean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u="none" strike="noStrike" dirty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u="none" strike="noStrike" dirty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u="none" strike="noStrike" dirty="0">
                          <a:solidFill>
                            <a:srgbClr val="F3F3F3"/>
                          </a:solidFill>
                          <a:effectLst/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800" b="0" i="1" u="none" strike="noStrike" dirty="0" smtClean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u="none" strike="noStrike" dirty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u="none" strike="noStrike" dirty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b="0" i="1" u="none" strike="noStrike" dirty="0">
                          <a:solidFill>
                            <a:srgbClr val="F3F3F3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800" b="0" i="1" u="none" strike="noStrike" dirty="0">
                          <a:solidFill>
                            <a:srgbClr val="F3F3F3"/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u="none" strike="noStrike" dirty="0">
                          <a:solidFill>
                            <a:srgbClr val="F3F3F3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u="none" strike="noStrike" dirty="0" smtClean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u="none" strike="noStrike" dirty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u="none" strike="noStrike" dirty="0">
                              <a:solidFill>
                                <a:srgbClr val="F3F3F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b="0" i="1" u="none" strike="noStrike" dirty="0">
                          <a:solidFill>
                            <a:srgbClr val="F3F3F3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effectLst/>
                </a:endParaRPr>
              </a:p>
              <a:p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F6B367-9DFE-3523-22C5-8E5571C2A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935" y="2527819"/>
                <a:ext cx="757809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515EF1-81F1-79EE-E576-DDCCE58595A1}"/>
                  </a:ext>
                </a:extLst>
              </p:cNvPr>
              <p:cNvSpPr txBox="1"/>
              <p:nvPr/>
            </p:nvSpPr>
            <p:spPr>
              <a:xfrm>
                <a:off x="826768" y="3215187"/>
                <a:ext cx="10852613" cy="2668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50000"/>
                  </a:lnSpc>
                  <a:buFont typeface="Apple Symbols" panose="02000000000000000000" pitchFamily="2" charset="-79"/>
                  <a:buChar char="⬡"/>
                </a:pPr>
                <a:r>
                  <a:rPr lang="en-US" sz="18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Hence,</a:t>
                </a:r>
              </a:p>
              <a:p>
                <a:pPr lvl="1" fontAlgn="base">
                  <a:lnSpc>
                    <a:spcPct val="200000"/>
                  </a:lnSpc>
                  <a:buFont typeface="Apple Symbols" panose="02000000000000000000" pitchFamily="2" charset="-79"/>
                  <a:buChar char="⬡"/>
                </a:pPr>
                <a:r>
                  <a:rPr lang="en-US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Let each </a:t>
                </a:r>
                <a:r>
                  <a:rPr lang="en-US" dirty="0">
                    <a:solidFill>
                      <a:srgbClr val="FFFBA4"/>
                    </a:solidFill>
                    <a:latin typeface="Avenir Book" panose="02000503020000020003" pitchFamily="2" charset="0"/>
                  </a:rPr>
                  <a:t>mapper emit all possible</a:t>
                </a:r>
                <a:r>
                  <a:rPr lang="en-US" dirty="0">
                    <a:solidFill>
                      <a:srgbClr val="FF7E8C"/>
                    </a:solidFill>
                    <a:latin typeface="Avenir Book" panose="02000503020000020003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7E8C"/>
                        </a:solidFill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00FFF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&gt;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rPr>
                      <m:t>from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rPr>
                      <m:t>their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rPr>
                      <m:t>data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rPr>
                      <m:t>split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lvl="1" fontAlgn="base">
                  <a:lnSpc>
                    <a:spcPct val="200000"/>
                  </a:lnSpc>
                  <a:buFont typeface="Apple Symbols" panose="02000000000000000000" pitchFamily="2" charset="-79"/>
                  <a:buChar char="⬡"/>
                </a:pPr>
                <a:r>
                  <a:rPr lang="en-US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</a:t>
                </a:r>
                <a:r>
                  <a:rPr lang="en-US" dirty="0">
                    <a:solidFill>
                      <a:srgbClr val="00FFF0"/>
                    </a:solidFill>
                    <a:latin typeface="Avenir Book" panose="02000503020000020003" pitchFamily="2" charset="0"/>
                  </a:rPr>
                  <a:t>Reducer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rgbClr val="00FFF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𝑙𝑖𝑠𝑡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7E8C"/>
                        </a:solidFill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00FFF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]&gt;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which has </a:t>
                </a:r>
                <a:r>
                  <a:rPr lang="en-US" dirty="0">
                    <a:solidFill>
                      <a:srgbClr val="FFFBA4"/>
                    </a:solidFill>
                    <a:latin typeface="Avenir Book" panose="02000503020000020003" pitchFamily="2" charset="0"/>
                  </a:rPr>
                  <a:t>inputs from all mappers </a:t>
                </a:r>
                <a:r>
                  <a:rPr lang="en-US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belonging to the class</a:t>
                </a:r>
              </a:p>
              <a:p>
                <a:pPr lvl="1" fontAlgn="base">
                  <a:lnSpc>
                    <a:spcPct val="200000"/>
                  </a:lnSpc>
                  <a:buFont typeface="Apple Symbols" panose="02000000000000000000" pitchFamily="2" charset="-79"/>
                  <a:buChar char="⬡"/>
                </a:pPr>
                <a:r>
                  <a:rPr lang="en-US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</a:t>
                </a:r>
                <a:r>
                  <a:rPr lang="en-US" dirty="0">
                    <a:solidFill>
                      <a:srgbClr val="62FFB8"/>
                    </a:solidFill>
                    <a:latin typeface="Avenir Book" panose="02000503020000020003" pitchFamily="2" charset="0"/>
                  </a:rPr>
                  <a:t>Compute </a:t>
                </a:r>
                <a:r>
                  <a:rPr lang="en-US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the</a:t>
                </a:r>
                <a:r>
                  <a:rPr lang="en-US" dirty="0">
                    <a:solidFill>
                      <a:srgbClr val="62FFB8"/>
                    </a:solidFill>
                    <a:latin typeface="Avenir Book" panose="02000503020000020003" pitchFamily="2" charset="0"/>
                  </a:rPr>
                  <a:t> “full version”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515EF1-81F1-79EE-E576-DDCCE5859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68" y="3215187"/>
                <a:ext cx="10852613" cy="2668551"/>
              </a:xfrm>
              <a:prstGeom prst="rect">
                <a:avLst/>
              </a:prstGeom>
              <a:blipFill>
                <a:blip r:embed="rId4"/>
                <a:stretch>
                  <a:fillRect l="-234" r="-468" b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FB7831A-BE46-756E-5949-A0C75E8FC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260826"/>
              </p:ext>
            </p:extLst>
          </p:nvPr>
        </p:nvGraphicFramePr>
        <p:xfrm>
          <a:off x="6122699" y="5263727"/>
          <a:ext cx="5806431" cy="894080"/>
        </p:xfrm>
        <a:graphic>
          <a:graphicData uri="http://schemas.openxmlformats.org/drawingml/2006/table">
            <a:tbl>
              <a:tblPr/>
              <a:tblGrid>
                <a:gridCol w="2000091">
                  <a:extLst>
                    <a:ext uri="{9D8B030D-6E8A-4147-A177-3AD203B41FA5}">
                      <a16:colId xmlns:a16="http://schemas.microsoft.com/office/drawing/2014/main" val="891067842"/>
                    </a:ext>
                  </a:extLst>
                </a:gridCol>
                <a:gridCol w="1903170">
                  <a:extLst>
                    <a:ext uri="{9D8B030D-6E8A-4147-A177-3AD203B41FA5}">
                      <a16:colId xmlns:a16="http://schemas.microsoft.com/office/drawing/2014/main" val="273722280"/>
                    </a:ext>
                  </a:extLst>
                </a:gridCol>
                <a:gridCol w="1903170">
                  <a:extLst>
                    <a:ext uri="{9D8B030D-6E8A-4147-A177-3AD203B41FA5}">
                      <a16:colId xmlns:a16="http://schemas.microsoft.com/office/drawing/2014/main" val="34555792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3F3F3"/>
                          </a:solidFill>
                          <a:effectLst/>
                          <a:latin typeface="Avenir" panose="02000503020000020003" pitchFamily="2" charset="0"/>
                        </a:rPr>
                        <a:t>Model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99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3F3F3"/>
                          </a:solidFill>
                          <a:effectLst/>
                          <a:latin typeface="Avenir" panose="02000503020000020003" pitchFamily="2" charset="0"/>
                        </a:rPr>
                        <a:t>Training Accuracy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99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3F3F3"/>
                          </a:solidFill>
                          <a:effectLst/>
                          <a:latin typeface="Avenir" panose="02000503020000020003" pitchFamily="2" charset="0"/>
                        </a:rPr>
                        <a:t>Validation Accuracy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99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042784"/>
                  </a:ext>
                </a:extLst>
              </a:tr>
              <a:tr h="29199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3F3F3"/>
                          </a:solidFill>
                          <a:effectLst/>
                          <a:latin typeface="Avenir" panose="02000503020000020003" pitchFamily="2" charset="0"/>
                        </a:rPr>
                        <a:t>Multinomial Naive Bayes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3F3F3"/>
                          </a:solidFill>
                          <a:effectLst/>
                          <a:latin typeface="Avenir" panose="02000503020000020003" pitchFamily="2" charset="0"/>
                        </a:rPr>
                        <a:t>89.4%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F3F3F3"/>
                          </a:solidFill>
                          <a:effectLst/>
                          <a:latin typeface="Avenir" panose="02000503020000020003" pitchFamily="2" charset="0"/>
                        </a:rPr>
                        <a:t>89.1%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867442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2D385EEF-453A-796F-93F4-479497F9C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3310" y="50971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8088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0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Random Forest </a:t>
            </a:r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Model</a:t>
            </a:r>
            <a:endParaRPr lang="en-US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2461EC-38AC-7C79-E4C5-8431D1698A05}"/>
                  </a:ext>
                </a:extLst>
              </p:cNvPr>
              <p:cNvSpPr txBox="1"/>
              <p:nvPr/>
            </p:nvSpPr>
            <p:spPr>
              <a:xfrm>
                <a:off x="838200" y="1663921"/>
                <a:ext cx="9157138" cy="1718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50000"/>
                  </a:lnSpc>
                  <a:buFont typeface="Apple Symbols" panose="02000000000000000000" pitchFamily="2" charset="-79"/>
                  <a:buChar char="⬡"/>
                </a:pPr>
                <a:r>
                  <a:rPr lang="en-US" sz="18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Classic data preparation with bucketizer</a:t>
                </a:r>
              </a:p>
              <a:p>
                <a:pPr fontAlgn="base">
                  <a:lnSpc>
                    <a:spcPct val="150000"/>
                  </a:lnSpc>
                  <a:buFont typeface="Apple Symbols" panose="02000000000000000000" pitchFamily="2" charset="-79"/>
                  <a:buChar char="⬡"/>
                </a:pPr>
                <a:r>
                  <a:rPr lang="en-US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Initially got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92%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fontAlgn="base">
                  <a:lnSpc>
                    <a:spcPct val="150000"/>
                  </a:lnSpc>
                  <a:buFont typeface="Apple Symbols" panose="02000000000000000000" pitchFamily="2" charset="-79"/>
                  <a:buChar char="⬡"/>
                </a:pPr>
                <a:r>
                  <a:rPr lang="en-US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Tuned the max_depth and split_strategy to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96%</m:t>
                    </m:r>
                  </m:oMath>
                </a14:m>
                <a:endParaRPr lang="en-US" sz="180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fontAlgn="base">
                  <a:lnSpc>
                    <a:spcPct val="150000"/>
                  </a:lnSpc>
                  <a:buFont typeface="Apple Symbols" panose="02000000000000000000" pitchFamily="2" charset="-79"/>
                  <a:buChar char="⬡"/>
                </a:pPr>
                <a:r>
                  <a:rPr lang="en-US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Considered </a:t>
                </a:r>
                <a:r>
                  <a:rPr lang="en-US" dirty="0">
                    <a:solidFill>
                      <a:srgbClr val="FFFBA4"/>
                    </a:solidFill>
                    <a:latin typeface="Avenir Book" panose="02000503020000020003" pitchFamily="2" charset="0"/>
                  </a:rPr>
                  <a:t>feature importance</a:t>
                </a:r>
                <a:endParaRPr lang="en-US" sz="1800" dirty="0">
                  <a:solidFill>
                    <a:srgbClr val="FFFBA4"/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2461EC-38AC-7C79-E4C5-8431D1698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3921"/>
                <a:ext cx="9157138" cy="1718419"/>
              </a:xfrm>
              <a:prstGeom prst="rect">
                <a:avLst/>
              </a:prstGeom>
              <a:blipFill>
                <a:blip r:embed="rId3"/>
                <a:stretch>
                  <a:fillRect l="-27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>
            <a:extLst>
              <a:ext uri="{FF2B5EF4-FFF2-40B4-BE49-F238E27FC236}">
                <a16:creationId xmlns:a16="http://schemas.microsoft.com/office/drawing/2014/main" id="{0F0A0463-90EC-ED0D-506B-314112A2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452" y="2254688"/>
            <a:ext cx="5356441" cy="410394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8A3B4AF-D04F-D0A4-1345-83F03B5C9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372263"/>
              </p:ext>
            </p:extLst>
          </p:nvPr>
        </p:nvGraphicFramePr>
        <p:xfrm>
          <a:off x="1088759" y="3835275"/>
          <a:ext cx="5159641" cy="689362"/>
        </p:xfrm>
        <a:graphic>
          <a:graphicData uri="http://schemas.openxmlformats.org/drawingml/2006/table">
            <a:tbl>
              <a:tblPr/>
              <a:tblGrid>
                <a:gridCol w="1777297">
                  <a:extLst>
                    <a:ext uri="{9D8B030D-6E8A-4147-A177-3AD203B41FA5}">
                      <a16:colId xmlns:a16="http://schemas.microsoft.com/office/drawing/2014/main" val="2403936042"/>
                    </a:ext>
                  </a:extLst>
                </a:gridCol>
                <a:gridCol w="1691172">
                  <a:extLst>
                    <a:ext uri="{9D8B030D-6E8A-4147-A177-3AD203B41FA5}">
                      <a16:colId xmlns:a16="http://schemas.microsoft.com/office/drawing/2014/main" val="989471036"/>
                    </a:ext>
                  </a:extLst>
                </a:gridCol>
                <a:gridCol w="1691172">
                  <a:extLst>
                    <a:ext uri="{9D8B030D-6E8A-4147-A177-3AD203B41FA5}">
                      <a16:colId xmlns:a16="http://schemas.microsoft.com/office/drawing/2014/main" val="1007491547"/>
                    </a:ext>
                  </a:extLst>
                </a:gridCol>
              </a:tblGrid>
              <a:tr h="3446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F3F3F3"/>
                          </a:solidFill>
                          <a:effectLst/>
                          <a:latin typeface="Avenir" panose="02000503020000020003" pitchFamily="2" charset="0"/>
                        </a:rPr>
                        <a:t>Model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99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3F3F3"/>
                          </a:solidFill>
                          <a:effectLst/>
                          <a:latin typeface="Avenir" panose="02000503020000020003" pitchFamily="2" charset="0"/>
                        </a:rPr>
                        <a:t>Training Accuracy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99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3F3F3"/>
                          </a:solidFill>
                          <a:effectLst/>
                          <a:latin typeface="Avenir" panose="02000503020000020003" pitchFamily="2" charset="0"/>
                        </a:rPr>
                        <a:t>Validation Accuracy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99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37093"/>
                  </a:ext>
                </a:extLst>
              </a:tr>
              <a:tr h="3446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3F3F3"/>
                          </a:solidFill>
                          <a:effectLst/>
                          <a:latin typeface="Avenir" panose="02000503020000020003" pitchFamily="2" charset="0"/>
                        </a:rPr>
                        <a:t>Random Forest 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3F3F3"/>
                          </a:solidFill>
                          <a:effectLst/>
                          <a:latin typeface="Avenir" panose="02000503020000020003" pitchFamily="2" charset="0"/>
                        </a:rPr>
                        <a:t>97.4%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F3F3F3"/>
                          </a:solidFill>
                          <a:effectLst/>
                          <a:latin typeface="Avenir" panose="02000503020000020003" pitchFamily="2" charset="0"/>
                        </a:rPr>
                        <a:t>96%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FF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01398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B24BEF3-2969-E267-F23A-4A4FD2267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3" y="321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8088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43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Business </a:t>
            </a:r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Takeaways</a:t>
            </a:r>
            <a:endParaRPr lang="en-US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461EC-38AC-7C79-E4C5-8431D1698A05}"/>
              </a:ext>
            </a:extLst>
          </p:cNvPr>
          <p:cNvSpPr txBox="1"/>
          <p:nvPr/>
        </p:nvSpPr>
        <p:spPr>
          <a:xfrm>
            <a:off x="838200" y="2147729"/>
            <a:ext cx="9157138" cy="2133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pple Symbols" panose="02000000000000000000" pitchFamily="2" charset="-79"/>
              <a:buChar char="⬡"/>
            </a:pPr>
            <a:r>
              <a:rPr lang="en-US" sz="1800" b="0" i="0" u="none" strike="noStrike" dirty="0">
                <a:solidFill>
                  <a:srgbClr val="F3F3F3"/>
                </a:solidFill>
                <a:effectLst/>
                <a:latin typeface="Avenir" panose="02000503020000020003" pitchFamily="2" charset="0"/>
              </a:rPr>
              <a:t>There is a </a:t>
            </a:r>
            <a:r>
              <a:rPr lang="en-US" sz="1800" b="0" i="0" u="none" strike="noStrike" dirty="0">
                <a:solidFill>
                  <a:srgbClr val="FFFBA4"/>
                </a:solidFill>
                <a:effectLst/>
                <a:latin typeface="Avenir" panose="02000503020000020003" pitchFamily="2" charset="0"/>
              </a:rPr>
              <a:t>lack of satisfaction </a:t>
            </a:r>
            <a:r>
              <a:rPr lang="en-US" sz="1800" b="0" i="0" u="none" strike="noStrike" dirty="0">
                <a:solidFill>
                  <a:srgbClr val="F3F3F3"/>
                </a:solidFill>
                <a:effectLst/>
                <a:latin typeface="Avenir" panose="02000503020000020003" pitchFamily="2" charset="0"/>
              </a:rPr>
              <a:t>in </a:t>
            </a:r>
            <a:r>
              <a:rPr lang="en-US" sz="1800" b="0" i="0" u="none" strike="noStrike" dirty="0">
                <a:solidFill>
                  <a:srgbClr val="00FFF0"/>
                </a:solidFill>
                <a:effectLst/>
                <a:latin typeface="Avenir" panose="02000503020000020003" pitchFamily="2" charset="0"/>
              </a:rPr>
              <a:t>airline travel experience </a:t>
            </a:r>
            <a:r>
              <a:rPr lang="en-US" sz="1800" b="0" i="0" u="none" strike="noStrike" dirty="0">
                <a:solidFill>
                  <a:srgbClr val="F3F3F3"/>
                </a:solidFill>
                <a:effectLst/>
                <a:latin typeface="Avenir" panose="02000503020000020003" pitchFamily="2" charset="0"/>
              </a:rPr>
              <a:t>(imbalance)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pple Symbols" panose="02000000000000000000" pitchFamily="2" charset="-79"/>
              <a:buChar char="⬡"/>
            </a:pPr>
            <a:r>
              <a:rPr lang="en-US" sz="1800" b="0" i="0" u="none" strike="noStrike" dirty="0">
                <a:solidFill>
                  <a:srgbClr val="F3F3F3"/>
                </a:solidFill>
                <a:effectLst/>
                <a:latin typeface="Avenir" panose="02000503020000020003" pitchFamily="2" charset="0"/>
              </a:rPr>
              <a:t>Such lack is </a:t>
            </a:r>
            <a:r>
              <a:rPr lang="en-US" sz="1800" b="0" i="0" u="none" strike="noStrike" dirty="0">
                <a:solidFill>
                  <a:srgbClr val="62FFB8"/>
                </a:solidFill>
                <a:effectLst/>
                <a:latin typeface="Avenir" panose="02000503020000020003" pitchFamily="2" charset="0"/>
              </a:rPr>
              <a:t>focused on economy </a:t>
            </a:r>
            <a:r>
              <a:rPr lang="en-US" sz="1800" b="0" i="0" u="none" strike="noStrike" dirty="0">
                <a:solidFill>
                  <a:srgbClr val="F3F3F3"/>
                </a:solidFill>
                <a:effectLst/>
                <a:latin typeface="Avenir" panose="02000503020000020003" pitchFamily="2" charset="0"/>
              </a:rPr>
              <a:t>travelers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pple Symbols" panose="02000000000000000000" pitchFamily="2" charset="-79"/>
              <a:buChar char="⬡"/>
            </a:pPr>
            <a:r>
              <a:rPr lang="en-US" sz="1800" b="0" i="0" u="none" strike="noStrike" dirty="0">
                <a:solidFill>
                  <a:srgbClr val="FFFBA4"/>
                </a:solidFill>
                <a:effectLst/>
                <a:latin typeface="Avenir" panose="02000503020000020003" pitchFamily="2" charset="0"/>
              </a:rPr>
              <a:t>Wi-Fi Service, Entertainment</a:t>
            </a:r>
            <a:r>
              <a:rPr lang="en-US" sz="1800" b="0" i="0" u="none" strike="noStrike" dirty="0">
                <a:solidFill>
                  <a:srgbClr val="F3F3F3"/>
                </a:solidFill>
                <a:effectLst/>
                <a:latin typeface="Avenir" panose="02000503020000020003" pitchFamily="2" charset="0"/>
              </a:rPr>
              <a:t> and </a:t>
            </a:r>
            <a:r>
              <a:rPr lang="en-US" sz="1800" b="0" i="0" u="none" strike="noStrike" dirty="0">
                <a:solidFill>
                  <a:srgbClr val="FFFBA4"/>
                </a:solidFill>
                <a:effectLst/>
                <a:latin typeface="Avenir" panose="02000503020000020003" pitchFamily="2" charset="0"/>
              </a:rPr>
              <a:t>Online Boarding </a:t>
            </a:r>
            <a:r>
              <a:rPr lang="en-US" sz="1800" b="0" i="0" u="none" strike="noStrike" dirty="0">
                <a:solidFill>
                  <a:srgbClr val="F3F3F3"/>
                </a:solidFill>
                <a:effectLst/>
                <a:latin typeface="Avenir" panose="02000503020000020003" pitchFamily="2" charset="0"/>
              </a:rPr>
              <a:t>are </a:t>
            </a:r>
            <a:r>
              <a:rPr lang="en-US" sz="1800" b="0" i="0" u="none" strike="noStrike" dirty="0">
                <a:solidFill>
                  <a:srgbClr val="00FFF0"/>
                </a:solidFill>
                <a:effectLst/>
                <a:latin typeface="Avenir" panose="02000503020000020003" pitchFamily="2" charset="0"/>
              </a:rPr>
              <a:t>key determinants</a:t>
            </a:r>
            <a:r>
              <a:rPr lang="en-US" sz="1800" b="0" i="0" u="none" strike="noStrike" dirty="0">
                <a:solidFill>
                  <a:srgbClr val="F3F3F3"/>
                </a:solidFill>
                <a:effectLst/>
                <a:latin typeface="Avenir" panose="02000503020000020003" pitchFamily="2" charset="0"/>
              </a:rPr>
              <a:t>.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pple Symbols" panose="02000000000000000000" pitchFamily="2" charset="-79"/>
              <a:buChar char="⬡"/>
            </a:pPr>
            <a:r>
              <a:rPr lang="en-US" sz="1800" b="0" i="0" u="none" strike="noStrike" dirty="0">
                <a:solidFill>
                  <a:srgbClr val="00FFF0"/>
                </a:solidFill>
                <a:effectLst/>
                <a:latin typeface="Avenir" panose="02000503020000020003" pitchFamily="2" charset="0"/>
              </a:rPr>
              <a:t>Comfort </a:t>
            </a:r>
            <a:r>
              <a:rPr lang="en-US" sz="1800" b="0" i="0" u="none" strike="noStrike" dirty="0">
                <a:solidFill>
                  <a:srgbClr val="F3F3F3"/>
                </a:solidFill>
                <a:effectLst/>
                <a:latin typeface="Avenir" panose="02000503020000020003" pitchFamily="2" charset="0"/>
              </a:rPr>
              <a:t>and </a:t>
            </a:r>
            <a:r>
              <a:rPr lang="en-US" sz="1800" b="0" i="0" u="none" strike="noStrike" dirty="0">
                <a:solidFill>
                  <a:srgbClr val="00FFF0"/>
                </a:solidFill>
                <a:effectLst/>
                <a:latin typeface="Avenir" panose="02000503020000020003" pitchFamily="2" charset="0"/>
              </a:rPr>
              <a:t>ease of booking </a:t>
            </a:r>
            <a:r>
              <a:rPr lang="en-US" sz="1800" b="0" i="0" u="none" strike="noStrike" dirty="0">
                <a:solidFill>
                  <a:srgbClr val="F3F3F3"/>
                </a:solidFill>
                <a:effectLst/>
                <a:latin typeface="Avenir" panose="02000503020000020003" pitchFamily="2" charset="0"/>
              </a:rPr>
              <a:t>also matter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pple Symbols" panose="02000000000000000000" pitchFamily="2" charset="-79"/>
              <a:buChar char="⬡"/>
            </a:pPr>
            <a:r>
              <a:rPr lang="en-US" sz="1800" b="0" i="0" u="none" strike="noStrike" dirty="0">
                <a:solidFill>
                  <a:srgbClr val="62FFB8"/>
                </a:solidFill>
                <a:effectLst/>
                <a:latin typeface="Avenir" panose="02000503020000020003" pitchFamily="2" charset="0"/>
              </a:rPr>
              <a:t>Distance</a:t>
            </a:r>
            <a:r>
              <a:rPr lang="en-US" sz="1800" b="0" i="0" u="none" strike="noStrike" dirty="0">
                <a:solidFill>
                  <a:srgbClr val="F3F3F3"/>
                </a:solidFill>
                <a:effectLst/>
                <a:latin typeface="Avenir" panose="02000503020000020003" pitchFamily="2" charset="0"/>
              </a:rPr>
              <a:t> and </a:t>
            </a:r>
            <a:r>
              <a:rPr lang="en-US" sz="1800" b="0" i="0" u="none" strike="noStrike" dirty="0">
                <a:solidFill>
                  <a:srgbClr val="62FFB8"/>
                </a:solidFill>
                <a:effectLst/>
                <a:latin typeface="Avenir" panose="02000503020000020003" pitchFamily="2" charset="0"/>
              </a:rPr>
              <a:t>delays seem </a:t>
            </a:r>
            <a:r>
              <a:rPr lang="en-US" sz="1800" b="0" i="0" u="none" strike="noStrike" dirty="0">
                <a:solidFill>
                  <a:srgbClr val="F3F3F3"/>
                </a:solidFill>
                <a:effectLst/>
                <a:latin typeface="Avenir" panose="02000503020000020003" pitchFamily="2" charset="0"/>
              </a:rPr>
              <a:t>to have a less adverse effect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24BEF3-2969-E267-F23A-4A4FD2267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3" y="321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8088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5604" name="Picture 4" descr="Meeting PNG HD Isolated | PNG Mart">
            <a:extLst>
              <a:ext uri="{FF2B5EF4-FFF2-40B4-BE49-F238E27FC236}">
                <a16:creationId xmlns:a16="http://schemas.microsoft.com/office/drawing/2014/main" id="{E8AB1EBB-F699-739E-2439-47131130E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210" y="1901508"/>
            <a:ext cx="3083560" cy="308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8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Running </a:t>
            </a:r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on the </a:t>
            </a:r>
            <a:r>
              <a:rPr lang="en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Cloud</a:t>
            </a:r>
            <a:endParaRPr lang="en-US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24BEF3-2969-E267-F23A-4A4FD2267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513" y="321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8088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716A5C4E-53CB-1313-224C-2B70357AF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3" y="1484948"/>
            <a:ext cx="42545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ACD5E8CC-A85F-0733-D3CE-B4FB80B35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090" y="1484948"/>
            <a:ext cx="44069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>
            <a:extLst>
              <a:ext uri="{FF2B5EF4-FFF2-40B4-BE49-F238E27FC236}">
                <a16:creationId xmlns:a16="http://schemas.microsoft.com/office/drawing/2014/main" id="{B57845B9-C039-89D9-DB89-6360B2398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089" y="4279220"/>
            <a:ext cx="4246563" cy="233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653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118" y="2766218"/>
            <a:ext cx="5451764" cy="1325563"/>
          </a:xfrm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Thank You.</a:t>
            </a:r>
            <a:endParaRPr lang="en-US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0502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84;p37">
            <a:extLst>
              <a:ext uri="{FF2B5EF4-FFF2-40B4-BE49-F238E27FC236}">
                <a16:creationId xmlns:a16="http://schemas.microsoft.com/office/drawing/2014/main" id="{4DDEA541-D9F0-EA8F-9DF0-25B8C8173351}"/>
              </a:ext>
            </a:extLst>
          </p:cNvPr>
          <p:cNvSpPr txBox="1">
            <a:spLocks/>
          </p:cNvSpPr>
          <p:nvPr/>
        </p:nvSpPr>
        <p:spPr>
          <a:xfrm>
            <a:off x="4464666" y="2323700"/>
            <a:ext cx="3849799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67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Data</a:t>
            </a:r>
            <a:r>
              <a:rPr lang="en-US" sz="2667" b="1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2667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Preparation</a:t>
            </a:r>
          </a:p>
        </p:txBody>
      </p:sp>
      <p:sp>
        <p:nvSpPr>
          <p:cNvPr id="27" name="Google Shape;185;p37">
            <a:extLst>
              <a:ext uri="{FF2B5EF4-FFF2-40B4-BE49-F238E27FC236}">
                <a16:creationId xmlns:a16="http://schemas.microsoft.com/office/drawing/2014/main" id="{3704A0D0-DEAD-8357-2A20-6F7E9BFD4703}"/>
              </a:ext>
            </a:extLst>
          </p:cNvPr>
          <p:cNvSpPr txBox="1">
            <a:spLocks/>
          </p:cNvSpPr>
          <p:nvPr/>
        </p:nvSpPr>
        <p:spPr>
          <a:xfrm>
            <a:off x="8416067" y="3095400"/>
            <a:ext cx="763600" cy="7636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4</a:t>
            </a:r>
          </a:p>
        </p:txBody>
      </p:sp>
      <p:sp>
        <p:nvSpPr>
          <p:cNvPr id="28" name="Google Shape;187;p37">
            <a:extLst>
              <a:ext uri="{FF2B5EF4-FFF2-40B4-BE49-F238E27FC236}">
                <a16:creationId xmlns:a16="http://schemas.microsoft.com/office/drawing/2014/main" id="{60FACD42-4478-C346-1040-22DFCDEBF13F}"/>
              </a:ext>
            </a:extLst>
          </p:cNvPr>
          <p:cNvSpPr txBox="1">
            <a:spLocks/>
          </p:cNvSpPr>
          <p:nvPr/>
        </p:nvSpPr>
        <p:spPr>
          <a:xfrm>
            <a:off x="8314465" y="2323700"/>
            <a:ext cx="4236613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67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EDA</a:t>
            </a:r>
            <a:endParaRPr lang="en-US" sz="2667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9" name="Google Shape;189;p37">
            <a:extLst>
              <a:ext uri="{FF2B5EF4-FFF2-40B4-BE49-F238E27FC236}">
                <a16:creationId xmlns:a16="http://schemas.microsoft.com/office/drawing/2014/main" id="{B21BFD8A-BCD4-45B6-9DD5-7A4B833B6DDA}"/>
              </a:ext>
            </a:extLst>
          </p:cNvPr>
          <p:cNvSpPr txBox="1">
            <a:spLocks/>
          </p:cNvSpPr>
          <p:nvPr/>
        </p:nvSpPr>
        <p:spPr>
          <a:xfrm>
            <a:off x="4464666" y="3852567"/>
            <a:ext cx="3849801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67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Apriori</a:t>
            </a:r>
            <a:r>
              <a:rPr lang="en-US" sz="2667" b="1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2667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Model</a:t>
            </a:r>
          </a:p>
        </p:txBody>
      </p:sp>
      <p:sp>
        <p:nvSpPr>
          <p:cNvPr id="30" name="Google Shape;191;p37">
            <a:extLst>
              <a:ext uri="{FF2B5EF4-FFF2-40B4-BE49-F238E27FC236}">
                <a16:creationId xmlns:a16="http://schemas.microsoft.com/office/drawing/2014/main" id="{9864F871-72E0-2CCC-BE2F-6FEB24F5730C}"/>
              </a:ext>
            </a:extLst>
          </p:cNvPr>
          <p:cNvSpPr txBox="1">
            <a:spLocks/>
          </p:cNvSpPr>
          <p:nvPr/>
        </p:nvSpPr>
        <p:spPr>
          <a:xfrm>
            <a:off x="8131137" y="3852567"/>
            <a:ext cx="4022389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67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Naive </a:t>
            </a:r>
            <a:r>
              <a:rPr lang="en-US" sz="2667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Bayes</a:t>
            </a:r>
          </a:p>
        </p:txBody>
      </p:sp>
      <p:sp>
        <p:nvSpPr>
          <p:cNvPr id="31" name="Google Shape;193;p37">
            <a:extLst>
              <a:ext uri="{FF2B5EF4-FFF2-40B4-BE49-F238E27FC236}">
                <a16:creationId xmlns:a16="http://schemas.microsoft.com/office/drawing/2014/main" id="{F2961494-5254-9455-5CCE-998AE9A5A5C5}"/>
              </a:ext>
            </a:extLst>
          </p:cNvPr>
          <p:cNvSpPr txBox="1">
            <a:spLocks/>
          </p:cNvSpPr>
          <p:nvPr/>
        </p:nvSpPr>
        <p:spPr>
          <a:xfrm>
            <a:off x="4621667" y="3095400"/>
            <a:ext cx="763600" cy="7636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3</a:t>
            </a:r>
          </a:p>
        </p:txBody>
      </p:sp>
      <p:sp>
        <p:nvSpPr>
          <p:cNvPr id="32" name="Google Shape;194;p37">
            <a:extLst>
              <a:ext uri="{FF2B5EF4-FFF2-40B4-BE49-F238E27FC236}">
                <a16:creationId xmlns:a16="http://schemas.microsoft.com/office/drawing/2014/main" id="{428BDE64-D136-7AE5-CB7A-1C734FF22471}"/>
              </a:ext>
            </a:extLst>
          </p:cNvPr>
          <p:cNvSpPr txBox="1">
            <a:spLocks/>
          </p:cNvSpPr>
          <p:nvPr/>
        </p:nvSpPr>
        <p:spPr>
          <a:xfrm>
            <a:off x="4621667" y="1492000"/>
            <a:ext cx="763600" cy="7636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</a:t>
            </a:r>
          </a:p>
        </p:txBody>
      </p:sp>
      <p:sp>
        <p:nvSpPr>
          <p:cNvPr id="33" name="Google Shape;195;p37">
            <a:extLst>
              <a:ext uri="{FF2B5EF4-FFF2-40B4-BE49-F238E27FC236}">
                <a16:creationId xmlns:a16="http://schemas.microsoft.com/office/drawing/2014/main" id="{45A36673-4541-493A-0AB4-904A131AC6AC}"/>
              </a:ext>
            </a:extLst>
          </p:cNvPr>
          <p:cNvSpPr txBox="1">
            <a:spLocks/>
          </p:cNvSpPr>
          <p:nvPr/>
        </p:nvSpPr>
        <p:spPr>
          <a:xfrm>
            <a:off x="8416067" y="1492000"/>
            <a:ext cx="763600" cy="7636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2</a:t>
            </a:r>
          </a:p>
        </p:txBody>
      </p:sp>
      <p:sp>
        <p:nvSpPr>
          <p:cNvPr id="34" name="Google Shape;185;p37">
            <a:extLst>
              <a:ext uri="{FF2B5EF4-FFF2-40B4-BE49-F238E27FC236}">
                <a16:creationId xmlns:a16="http://schemas.microsoft.com/office/drawing/2014/main" id="{7F59922F-6DA4-0B02-EE7D-340661594BAA}"/>
              </a:ext>
            </a:extLst>
          </p:cNvPr>
          <p:cNvSpPr txBox="1">
            <a:spLocks/>
          </p:cNvSpPr>
          <p:nvPr/>
        </p:nvSpPr>
        <p:spPr>
          <a:xfrm>
            <a:off x="8454541" y="4624267"/>
            <a:ext cx="763600" cy="763600"/>
          </a:xfrm>
          <a:prstGeom prst="rect">
            <a:avLst/>
          </a:prstGeom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 b="1" kern="120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5" name="Google Shape;189;p37">
            <a:extLst>
              <a:ext uri="{FF2B5EF4-FFF2-40B4-BE49-F238E27FC236}">
                <a16:creationId xmlns:a16="http://schemas.microsoft.com/office/drawing/2014/main" id="{2C3F8F11-7241-3A24-160A-24224E7D0E3B}"/>
              </a:ext>
            </a:extLst>
          </p:cNvPr>
          <p:cNvSpPr txBox="1">
            <a:spLocks/>
          </p:cNvSpPr>
          <p:nvPr/>
        </p:nvSpPr>
        <p:spPr>
          <a:xfrm>
            <a:off x="4503140" y="5381434"/>
            <a:ext cx="3849801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 sz="2667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SVM &amp; RF </a:t>
            </a:r>
            <a:r>
              <a:rPr lang="en-US" sz="2667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Model</a:t>
            </a:r>
          </a:p>
        </p:txBody>
      </p:sp>
      <p:sp>
        <p:nvSpPr>
          <p:cNvPr id="36" name="Google Shape;191;p37">
            <a:extLst>
              <a:ext uri="{FF2B5EF4-FFF2-40B4-BE49-F238E27FC236}">
                <a16:creationId xmlns:a16="http://schemas.microsoft.com/office/drawing/2014/main" id="{B31F246B-E63F-E500-B4DC-CED09A036AE1}"/>
              </a:ext>
            </a:extLst>
          </p:cNvPr>
          <p:cNvSpPr txBox="1">
            <a:spLocks/>
          </p:cNvSpPr>
          <p:nvPr/>
        </p:nvSpPr>
        <p:spPr>
          <a:xfrm>
            <a:off x="8169611" y="5381434"/>
            <a:ext cx="4022389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 sz="2667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Back to </a:t>
            </a:r>
            <a:r>
              <a:rPr lang="en-US" sz="2667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Business</a:t>
            </a:r>
          </a:p>
        </p:txBody>
      </p:sp>
      <p:sp>
        <p:nvSpPr>
          <p:cNvPr id="37" name="Google Shape;193;p37">
            <a:extLst>
              <a:ext uri="{FF2B5EF4-FFF2-40B4-BE49-F238E27FC236}">
                <a16:creationId xmlns:a16="http://schemas.microsoft.com/office/drawing/2014/main" id="{EB5A089E-DCCD-B3F4-0919-C1B3F64ADCDE}"/>
              </a:ext>
            </a:extLst>
          </p:cNvPr>
          <p:cNvSpPr txBox="1">
            <a:spLocks/>
          </p:cNvSpPr>
          <p:nvPr/>
        </p:nvSpPr>
        <p:spPr>
          <a:xfrm>
            <a:off x="4660141" y="4624267"/>
            <a:ext cx="763600" cy="763600"/>
          </a:xfrm>
          <a:prstGeom prst="rect">
            <a:avLst/>
          </a:prstGeom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 b="1" kern="120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8" name="Google Shape;184;p37">
            <a:extLst>
              <a:ext uri="{FF2B5EF4-FFF2-40B4-BE49-F238E27FC236}">
                <a16:creationId xmlns:a16="http://schemas.microsoft.com/office/drawing/2014/main" id="{ABD04208-F610-DF85-F3EF-3F9BCE211DBA}"/>
              </a:ext>
            </a:extLst>
          </p:cNvPr>
          <p:cNvSpPr txBox="1">
            <a:spLocks/>
          </p:cNvSpPr>
          <p:nvPr/>
        </p:nvSpPr>
        <p:spPr>
          <a:xfrm>
            <a:off x="1190172" y="2323700"/>
            <a:ext cx="3518190" cy="7717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 sz="2667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Motivation</a:t>
            </a:r>
            <a:br>
              <a:rPr lang="en-US" sz="2667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2667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&amp; Pipeline</a:t>
            </a:r>
          </a:p>
        </p:txBody>
      </p:sp>
      <p:sp>
        <p:nvSpPr>
          <p:cNvPr id="39" name="Google Shape;194;p37">
            <a:extLst>
              <a:ext uri="{FF2B5EF4-FFF2-40B4-BE49-F238E27FC236}">
                <a16:creationId xmlns:a16="http://schemas.microsoft.com/office/drawing/2014/main" id="{DC3C36B3-5191-7A7D-E4CA-78AA36FB98AC}"/>
              </a:ext>
            </a:extLst>
          </p:cNvPr>
          <p:cNvSpPr txBox="1">
            <a:spLocks/>
          </p:cNvSpPr>
          <p:nvPr/>
        </p:nvSpPr>
        <p:spPr>
          <a:xfrm>
            <a:off x="1347172" y="1492000"/>
            <a:ext cx="763600" cy="763600"/>
          </a:xfrm>
          <a:prstGeom prst="rect">
            <a:avLst/>
          </a:prstGeom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 b="1" kern="120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" name="Google Shape;196;p37">
            <a:extLst>
              <a:ext uri="{FF2B5EF4-FFF2-40B4-BE49-F238E27FC236}">
                <a16:creationId xmlns:a16="http://schemas.microsoft.com/office/drawing/2014/main" id="{B11DB02D-74BB-D4D6-9F85-38A9B54F3356}"/>
              </a:ext>
            </a:extLst>
          </p:cNvPr>
          <p:cNvSpPr txBox="1">
            <a:spLocks/>
          </p:cNvSpPr>
          <p:nvPr/>
        </p:nvSpPr>
        <p:spPr>
          <a:xfrm>
            <a:off x="960000" y="516800"/>
            <a:ext cx="8457600" cy="76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319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Motivation</a:t>
            </a:r>
            <a:endParaRPr lang="en-US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AC55-8A1F-944B-026F-DBD820A5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61889" cy="41814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rgbClr val="FFFBA4"/>
                </a:solidFill>
                <a:latin typeface="Poppins" pitchFamily="2" charset="77"/>
                <a:cs typeface="Poppins" pitchFamily="2" charset="77"/>
              </a:rPr>
              <a:t>Airline industry</a:t>
            </a:r>
            <a:r>
              <a:rPr lang="en-US" sz="17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is </a:t>
            </a:r>
            <a:r>
              <a:rPr lang="en-US" sz="1700" dirty="0">
                <a:solidFill>
                  <a:srgbClr val="FFFBA4"/>
                </a:solidFill>
                <a:latin typeface="Poppins" pitchFamily="2" charset="77"/>
                <a:cs typeface="Poppins" pitchFamily="2" charset="77"/>
              </a:rPr>
              <a:t>undeniably massive</a:t>
            </a:r>
          </a:p>
          <a:p>
            <a:pPr lvl="1">
              <a:lnSpc>
                <a:spcPct val="200000"/>
              </a:lnSpc>
              <a:buFont typeface="Apple Symbols" panose="02000000000000000000" pitchFamily="2" charset="-79"/>
              <a:buChar char="⬡"/>
            </a:pP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$800B annually</a:t>
            </a:r>
          </a:p>
          <a:p>
            <a:pPr lvl="1">
              <a:lnSpc>
                <a:spcPct val="200000"/>
              </a:lnSpc>
              <a:buFont typeface="Apple Symbols" panose="02000000000000000000" pitchFamily="2" charset="-79"/>
              <a:buChar char="⬡"/>
            </a:pP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6M daily travelers</a:t>
            </a:r>
            <a:endParaRPr lang="en-US" sz="1600" dirty="0">
              <a:solidFill>
                <a:srgbClr val="62FFB8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rgbClr val="FFFBA4"/>
                </a:solidFill>
                <a:latin typeface="Poppins" pitchFamily="2" charset="77"/>
                <a:cs typeface="Poppins" pitchFamily="2" charset="77"/>
              </a:rPr>
              <a:t>Largely controlled</a:t>
            </a:r>
            <a:r>
              <a:rPr lang="en-US" sz="17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by </a:t>
            </a:r>
            <a:r>
              <a:rPr lang="en-US" sz="1700" dirty="0">
                <a:solidFill>
                  <a:srgbClr val="FFFBA4"/>
                </a:solidFill>
                <a:latin typeface="Poppins" pitchFamily="2" charset="77"/>
                <a:cs typeface="Poppins" pitchFamily="2" charset="77"/>
              </a:rPr>
              <a:t>customer satisfaction</a:t>
            </a: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Key determinants</a:t>
            </a:r>
            <a:r>
              <a:rPr lang="en-US" sz="17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of </a:t>
            </a:r>
            <a:r>
              <a:rPr lang="en-US" sz="1700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satisfaction</a:t>
            </a:r>
            <a:r>
              <a:rPr lang="en-US" sz="17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still </a:t>
            </a:r>
            <a:r>
              <a:rPr lang="en-US" sz="1700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remain “unknown”</a:t>
            </a:r>
          </a:p>
          <a:p>
            <a:pPr lvl="1">
              <a:lnSpc>
                <a:spcPct val="200000"/>
              </a:lnSpc>
              <a:buFont typeface="Apple Symbols" panose="02000000000000000000" pitchFamily="2" charset="-79"/>
              <a:buChar char="⬡"/>
            </a:pPr>
            <a:r>
              <a:rPr lang="en-US" sz="1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Main ingredients of a perfect airline firm</a:t>
            </a:r>
          </a:p>
        </p:txBody>
      </p:sp>
      <p:pic>
        <p:nvPicPr>
          <p:cNvPr id="2050" name="Picture 2" descr="Airline PNG Transparent | PNG Mart">
            <a:hlinkClick r:id="rId3"/>
            <a:extLst>
              <a:ext uri="{FF2B5EF4-FFF2-40B4-BE49-F238E27FC236}">
                <a16:creationId xmlns:a16="http://schemas.microsoft.com/office/drawing/2014/main" id="{9740633B-4BE7-499B-8081-17975362F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065" y="2594350"/>
            <a:ext cx="3435735" cy="187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3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Pipeline</a:t>
            </a:r>
            <a:endParaRPr lang="en-US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695FED3-C242-80D0-7747-E6DC2164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90" y="2692400"/>
            <a:ext cx="10303510" cy="16891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683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Data</a:t>
            </a:r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Preparation</a:t>
            </a:r>
            <a:endParaRPr lang="en-US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7DCA4-6022-FFBF-F6FB-FFB507C60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61889" cy="41814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rgbClr val="FFFBA4"/>
                </a:solidFill>
                <a:latin typeface="Poppins" pitchFamily="2" charset="77"/>
                <a:cs typeface="Poppins" pitchFamily="2" charset="77"/>
              </a:rPr>
              <a:t>Done </a:t>
            </a:r>
            <a:r>
              <a:rPr lang="en-US" sz="17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through </a:t>
            </a:r>
            <a:r>
              <a:rPr lang="en-US" sz="1700" dirty="0">
                <a:solidFill>
                  <a:srgbClr val="FFFBA4"/>
                </a:solidFill>
                <a:latin typeface="Poppins" pitchFamily="2" charset="77"/>
                <a:cs typeface="Poppins" pitchFamily="2" charset="77"/>
              </a:rPr>
              <a:t>PySpark</a:t>
            </a:r>
          </a:p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chemeClr val="bg1"/>
                </a:solidFill>
                <a:latin typeface="Avenir Book" panose="02000503020000020003" pitchFamily="2" charset="0"/>
              </a:rPr>
              <a:t>Reading a specific split of the data (training or validation)</a:t>
            </a:r>
          </a:p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chemeClr val="bg1"/>
                </a:solidFill>
                <a:latin typeface="Avenir Book" panose="02000503020000020003" pitchFamily="2" charset="0"/>
              </a:rPr>
              <a:t>Reading specific column types from the data (numerical, ordinal or categorical)</a:t>
            </a:r>
          </a:p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chemeClr val="bg1"/>
                </a:solidFill>
                <a:latin typeface="Avenir Book" panose="02000503020000020003" pitchFamily="2" charset="0"/>
              </a:rPr>
              <a:t>Frequency Encoding</a:t>
            </a:r>
          </a:p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chemeClr val="bg1"/>
                </a:solidFill>
                <a:latin typeface="Avenir Book" panose="02000503020000020003" pitchFamily="2" charset="0"/>
              </a:rPr>
              <a:t>Dropping </a:t>
            </a:r>
            <a:r>
              <a:rPr lang="en-US" sz="1700" dirty="0">
                <a:solidFill>
                  <a:srgbClr val="62FFB8"/>
                </a:solidFill>
                <a:latin typeface="Avenir Book" panose="02000503020000020003" pitchFamily="2" charset="0"/>
              </a:rPr>
              <a:t>missing values</a:t>
            </a:r>
          </a:p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chemeClr val="bg1"/>
                </a:solidFill>
                <a:latin typeface="Avenir Book" panose="02000503020000020003" pitchFamily="2" charset="0"/>
              </a:rPr>
              <a:t>Imputing </a:t>
            </a:r>
            <a:r>
              <a:rPr lang="en-US" sz="1700" dirty="0">
                <a:solidFill>
                  <a:srgbClr val="62FFB8"/>
                </a:solidFill>
                <a:latin typeface="Avenir Book" panose="02000503020000020003" pitchFamily="2" charset="0"/>
              </a:rPr>
              <a:t>numerical outliers</a:t>
            </a:r>
          </a:p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rgbClr val="00FFF0"/>
                </a:solidFill>
                <a:latin typeface="Avenir Book" panose="02000503020000020003" pitchFamily="2" charset="0"/>
              </a:rPr>
              <a:t>Later, label encoder </a:t>
            </a:r>
            <a:r>
              <a:rPr lang="en-US" sz="1700" dirty="0">
                <a:solidFill>
                  <a:schemeClr val="bg1"/>
                </a:solidFill>
                <a:latin typeface="Avenir Book" panose="02000503020000020003" pitchFamily="2" charset="0"/>
              </a:rPr>
              <a:t>and</a:t>
            </a:r>
            <a:r>
              <a:rPr lang="en-US" sz="1700" dirty="0">
                <a:solidFill>
                  <a:srgbClr val="00FFF0"/>
                </a:solidFill>
                <a:latin typeface="Avenir Book" panose="02000503020000020003" pitchFamily="2" charset="0"/>
              </a:rPr>
              <a:t> bucketizing</a:t>
            </a:r>
          </a:p>
          <a:p>
            <a:pPr marL="0" indent="0">
              <a:lnSpc>
                <a:spcPct val="200000"/>
              </a:lnSpc>
              <a:buNone/>
            </a:pPr>
            <a:endParaRPr lang="en-US" sz="1700" dirty="0">
              <a:solidFill>
                <a:srgbClr val="FFFBA4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2642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EDA</a:t>
            </a:r>
            <a:endParaRPr lang="en-US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C07CD51-2529-92A7-5B21-16199CA56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732" y="1344930"/>
            <a:ext cx="8029648" cy="524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079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EDA:</a:t>
            </a:r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Univariate Analysis</a:t>
            </a:r>
            <a:endParaRPr lang="en-US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886F14-F811-70A1-0033-8B40B881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570" y="1103973"/>
            <a:ext cx="3897629" cy="207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70CD1683-E7F8-DAF0-2D00-145966454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679" y="3329413"/>
            <a:ext cx="5360520" cy="127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082AC84F-27CF-83A1-CF33-455FBA45F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679" y="4676431"/>
            <a:ext cx="5459583" cy="201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D2561318-A61A-FA53-5A24-3009BE68F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16" y="1862138"/>
            <a:ext cx="4637349" cy="156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id="{F9641175-A8D8-5F70-DA0E-17917D24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" y="3841750"/>
            <a:ext cx="5810250" cy="105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9EC9C608-3B0C-0FDE-8E94-BBCC16B75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" y="5273813"/>
            <a:ext cx="3656483" cy="81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70B969-C0EB-B725-768C-99D4F6827E56}"/>
              </a:ext>
            </a:extLst>
          </p:cNvPr>
          <p:cNvSpPr txBox="1"/>
          <p:nvPr/>
        </p:nvSpPr>
        <p:spPr>
          <a:xfrm>
            <a:off x="441433" y="1528765"/>
            <a:ext cx="69368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DFCCC"/>
                </a:solidFill>
                <a:latin typeface="Avenir" panose="02000503020000020003" pitchFamily="2" charset="0"/>
              </a:rPr>
              <a:t>I. </a:t>
            </a:r>
            <a:r>
              <a:rPr lang="en-US" sz="1400" b="0" i="0" u="none" strike="noStrike" dirty="0">
                <a:solidFill>
                  <a:srgbClr val="FDFCCC"/>
                </a:solidFill>
                <a:effectLst/>
                <a:latin typeface="Avenir" panose="02000503020000020003" pitchFamily="2" charset="0"/>
              </a:rPr>
              <a:t>Mean, Median, Mode, STD, Quartiles of Numerical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13BC4-5369-A5D7-71EA-2E5AADC8FB30}"/>
              </a:ext>
            </a:extLst>
          </p:cNvPr>
          <p:cNvSpPr txBox="1"/>
          <p:nvPr/>
        </p:nvSpPr>
        <p:spPr>
          <a:xfrm>
            <a:off x="430679" y="349254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FDFCCC"/>
                </a:solidFill>
                <a:effectLst/>
                <a:latin typeface="Avenir" panose="02000503020000020003" pitchFamily="2" charset="0"/>
              </a:rPr>
              <a:t>II. Mode, Median, IQR &amp; Entropy of Ordinal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C03F0C-4535-5FD5-3955-4B11DEB7D286}"/>
              </a:ext>
            </a:extLst>
          </p:cNvPr>
          <p:cNvSpPr txBox="1"/>
          <p:nvPr/>
        </p:nvSpPr>
        <p:spPr>
          <a:xfrm>
            <a:off x="362025" y="496732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FDFCCC"/>
                </a:solidFill>
                <a:effectLst/>
                <a:latin typeface="Avenir" panose="02000503020000020003" pitchFamily="2" charset="0"/>
              </a:rPr>
              <a:t>III. Mode, Entropy &amp; Max Entropy of Nominal Variables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19B2E1-9B7D-E02B-8EFA-49B3A3526654}"/>
              </a:ext>
            </a:extLst>
          </p:cNvPr>
          <p:cNvSpPr txBox="1"/>
          <p:nvPr/>
        </p:nvSpPr>
        <p:spPr>
          <a:xfrm>
            <a:off x="362025" y="633898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62FFB8"/>
                </a:solidFill>
                <a:effectLst/>
                <a:latin typeface="Avenir" panose="02000503020000020003" pitchFamily="2" charset="0"/>
              </a:rPr>
              <a:t>More plots and insights in report…</a:t>
            </a:r>
          </a:p>
        </p:txBody>
      </p:sp>
    </p:spTree>
    <p:extLst>
      <p:ext uri="{BB962C8B-B14F-4D97-AF65-F5344CB8AC3E}">
        <p14:creationId xmlns:p14="http://schemas.microsoft.com/office/powerpoint/2010/main" val="2925177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EDA:</a:t>
            </a:r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Correlations &amp; Associations</a:t>
            </a:r>
            <a:endParaRPr lang="en-US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7509D-3938-0C43-8E8D-474920C9310C}"/>
              </a:ext>
            </a:extLst>
          </p:cNvPr>
          <p:cNvSpPr txBox="1"/>
          <p:nvPr/>
        </p:nvSpPr>
        <p:spPr>
          <a:xfrm>
            <a:off x="354753" y="1690688"/>
            <a:ext cx="2427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DFCCC"/>
                </a:solidFill>
                <a:latin typeface="Avenir" panose="02000503020000020003" pitchFamily="2" charset="0"/>
              </a:rPr>
              <a:t>Categorical &amp; Categorical</a:t>
            </a:r>
            <a:endParaRPr lang="en-US" sz="1400" b="0" i="0" u="none" strike="noStrike" dirty="0">
              <a:solidFill>
                <a:srgbClr val="FDFCCC"/>
              </a:solidFill>
              <a:effectLst/>
              <a:latin typeface="Avenir" panose="020005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9C27D-8D9B-30CB-9EEC-58409D41C19B}"/>
              </a:ext>
            </a:extLst>
          </p:cNvPr>
          <p:cNvSpPr txBox="1"/>
          <p:nvPr/>
        </p:nvSpPr>
        <p:spPr>
          <a:xfrm>
            <a:off x="3831019" y="1690688"/>
            <a:ext cx="2427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DFCCC"/>
                </a:solidFill>
                <a:latin typeface="Avenir" panose="02000503020000020003" pitchFamily="2" charset="0"/>
              </a:rPr>
              <a:t>Numerical &amp; Numerical</a:t>
            </a:r>
            <a:endParaRPr lang="en-US" sz="1400" b="0" i="0" u="none" strike="noStrike" dirty="0">
              <a:solidFill>
                <a:srgbClr val="FDFCCC"/>
              </a:solidFill>
              <a:effectLst/>
              <a:latin typeface="Avenir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7E488-1867-04F0-0753-D2A7337B6314}"/>
              </a:ext>
            </a:extLst>
          </p:cNvPr>
          <p:cNvSpPr txBox="1"/>
          <p:nvPr/>
        </p:nvSpPr>
        <p:spPr>
          <a:xfrm>
            <a:off x="6913175" y="1690688"/>
            <a:ext cx="2427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DFCCC"/>
                </a:solidFill>
                <a:latin typeface="Avenir" panose="02000503020000020003" pitchFamily="2" charset="0"/>
              </a:rPr>
              <a:t>Ordinal &amp; Ordinal</a:t>
            </a:r>
            <a:endParaRPr lang="en-US" sz="1400" b="0" i="0" u="none" strike="noStrike" dirty="0">
              <a:solidFill>
                <a:srgbClr val="FDFCCC"/>
              </a:solidFill>
              <a:effectLst/>
              <a:latin typeface="Avenir" panose="0200050302000002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3F523-BF0B-FD40-1AB8-6D4665C19180}"/>
              </a:ext>
            </a:extLst>
          </p:cNvPr>
          <p:cNvSpPr txBox="1"/>
          <p:nvPr/>
        </p:nvSpPr>
        <p:spPr>
          <a:xfrm>
            <a:off x="354725" y="4114632"/>
            <a:ext cx="2427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DFCCC"/>
                </a:solidFill>
                <a:latin typeface="Avenir" panose="02000503020000020003" pitchFamily="2" charset="0"/>
              </a:rPr>
              <a:t>Numerical &amp; Categorical</a:t>
            </a:r>
            <a:endParaRPr lang="en-US" sz="1400" b="0" i="0" u="none" strike="noStrike" dirty="0">
              <a:solidFill>
                <a:srgbClr val="FDFCCC"/>
              </a:solidFill>
              <a:effectLst/>
              <a:latin typeface="Avenir" panose="02000503020000020003" pitchFamily="2" charset="0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E3B97826-6372-61D8-A74F-11E27AD6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25" y="2683305"/>
            <a:ext cx="2921037" cy="74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1A149-37A9-F938-DABD-9E65A5BDEC85}"/>
                  </a:ext>
                </a:extLst>
              </p:cNvPr>
              <p:cNvSpPr txBox="1"/>
              <p:nvPr/>
            </p:nvSpPr>
            <p:spPr>
              <a:xfrm>
                <a:off x="354726" y="2126236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rtl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u="none" strike="noStrike" dirty="0" smtClean="0">
                            <a:solidFill>
                              <a:srgbClr val="66FFF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u="none" strike="noStrike" dirty="0" smtClean="0">
                            <a:solidFill>
                              <a:srgbClr val="66FFFC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000" b="0" i="1" u="none" strike="noStrike" dirty="0" smtClean="0">
                            <a:solidFill>
                              <a:srgbClr val="66FFFC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sz="1000" b="0" i="0" u="none" strike="noStrike" dirty="0">
                    <a:solidFill>
                      <a:srgbClr val="F3F3F3"/>
                    </a:solidFill>
                    <a:effectLst/>
                    <a:latin typeface="Avenir" panose="02000503020000020003" pitchFamily="2" charset="0"/>
                  </a:rPr>
                  <a:t>: The two categorical variables are independent.</a:t>
                </a:r>
                <a:endParaRPr lang="en-US" sz="1000" b="0" dirty="0">
                  <a:effectLst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u="none" strike="noStrike" dirty="0" smtClean="0">
                            <a:solidFill>
                              <a:srgbClr val="66FFF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u="none" strike="noStrike" dirty="0" smtClean="0">
                            <a:solidFill>
                              <a:srgbClr val="66FFFC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000" b="0" i="1" u="none" strike="noStrike" dirty="0" smtClean="0">
                            <a:solidFill>
                              <a:srgbClr val="66FFFC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000" b="0" i="1" u="none" strike="noStrike" dirty="0" smtClean="0">
                        <a:solidFill>
                          <a:srgbClr val="66FFFC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00" b="0" i="0" u="none" strike="noStrike" dirty="0">
                    <a:solidFill>
                      <a:srgbClr val="F3F3F3"/>
                    </a:solidFill>
                    <a:effectLst/>
                    <a:latin typeface="Avenir" panose="02000503020000020003" pitchFamily="2" charset="0"/>
                  </a:rPr>
                  <a:t>: The two categorical variables are dependent.</a:t>
                </a:r>
                <a:endParaRPr lang="en-US" sz="1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1A149-37A9-F938-DABD-9E65A5BDE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26" y="2126236"/>
                <a:ext cx="6096000" cy="400110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4" name="Picture 6">
            <a:extLst>
              <a:ext uri="{FF2B5EF4-FFF2-40B4-BE49-F238E27FC236}">
                <a16:creationId xmlns:a16="http://schemas.microsoft.com/office/drawing/2014/main" id="{E5D52C56-D519-D0E8-18C3-489C387D7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681" y="2126236"/>
            <a:ext cx="2147750" cy="213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C5E7A128-9498-10DC-2D25-B6E90E945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69" y="1998465"/>
            <a:ext cx="3856283" cy="353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39F3E3DE-249D-3FBE-A323-73469BFE6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25" y="4692213"/>
            <a:ext cx="5179008" cy="178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D91A4-A606-1689-3DBA-EA1FFF5C2505}"/>
              </a:ext>
            </a:extLst>
          </p:cNvPr>
          <p:cNvSpPr txBox="1"/>
          <p:nvPr/>
        </p:nvSpPr>
        <p:spPr>
          <a:xfrm>
            <a:off x="6997769" y="6173548"/>
            <a:ext cx="24205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62FFB8"/>
                </a:solidFill>
                <a:effectLst/>
                <a:latin typeface="Avenir" panose="02000503020000020003" pitchFamily="2" charset="0"/>
              </a:rPr>
              <a:t>Check NB Test in Report…</a:t>
            </a:r>
          </a:p>
        </p:txBody>
      </p:sp>
    </p:spTree>
    <p:extLst>
      <p:ext uri="{BB962C8B-B14F-4D97-AF65-F5344CB8AC3E}">
        <p14:creationId xmlns:p14="http://schemas.microsoft.com/office/powerpoint/2010/main" val="1526983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791-6F12-004E-C6AB-71CB072C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EDA:</a:t>
            </a:r>
            <a:r>
              <a:rPr lang="en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Multivariate Analysis</a:t>
            </a:r>
            <a:endParaRPr lang="en-US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E34FA29-BDD5-B753-5968-BC5F88AD2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59" y="1601927"/>
            <a:ext cx="3637821" cy="326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98DFA43A-0434-2E85-2E31-48C12A961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1927"/>
            <a:ext cx="3400168" cy="228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C1499325-2E2A-6388-E2B8-82983ABB3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88270"/>
            <a:ext cx="3400168" cy="78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6FEEF8D5-46F6-CCBB-F638-C83035B54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62" y="1601927"/>
            <a:ext cx="3516812" cy="468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5A8165-1951-86CA-4067-36FCD9590624}"/>
              </a:ext>
            </a:extLst>
          </p:cNvPr>
          <p:cNvSpPr txBox="1"/>
          <p:nvPr/>
        </p:nvSpPr>
        <p:spPr>
          <a:xfrm>
            <a:off x="1257048" y="5120569"/>
            <a:ext cx="2427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DFCCC"/>
                </a:solidFill>
                <a:latin typeface="Avenir" panose="02000503020000020003" pitchFamily="2" charset="0"/>
              </a:rPr>
              <a:t>Numerical &amp; Numerical</a:t>
            </a:r>
            <a:endParaRPr lang="en-US" sz="1400" b="0" i="0" u="none" strike="noStrike" dirty="0">
              <a:solidFill>
                <a:srgbClr val="FDFCCC"/>
              </a:solidFill>
              <a:effectLst/>
              <a:latin typeface="Avenir" panose="020005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DD8953-4CAB-B8BC-BF89-36688E325C93}"/>
              </a:ext>
            </a:extLst>
          </p:cNvPr>
          <p:cNvSpPr txBox="1"/>
          <p:nvPr/>
        </p:nvSpPr>
        <p:spPr>
          <a:xfrm>
            <a:off x="5295648" y="4971339"/>
            <a:ext cx="2427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DFCCC"/>
                </a:solidFill>
                <a:latin typeface="Avenir" panose="02000503020000020003" pitchFamily="2" charset="0"/>
              </a:rPr>
              <a:t>Categorical &amp; Categorical</a:t>
            </a:r>
            <a:endParaRPr lang="en-US" sz="1400" b="0" i="0" u="none" strike="noStrike" dirty="0">
              <a:solidFill>
                <a:srgbClr val="FDFCCC"/>
              </a:solidFill>
              <a:effectLst/>
              <a:latin typeface="Avenir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5ABE7-EC82-D38A-35F9-DE237A8533F0}"/>
              </a:ext>
            </a:extLst>
          </p:cNvPr>
          <p:cNvSpPr txBox="1"/>
          <p:nvPr/>
        </p:nvSpPr>
        <p:spPr>
          <a:xfrm>
            <a:off x="9386202" y="6338986"/>
            <a:ext cx="2427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DFCCC"/>
                </a:solidFill>
                <a:latin typeface="Avenir" panose="02000503020000020003" pitchFamily="2" charset="0"/>
              </a:rPr>
              <a:t>Numerical &amp; Categorical</a:t>
            </a:r>
            <a:endParaRPr lang="en-US" sz="1400" b="0" i="0" u="none" strike="noStrike" dirty="0">
              <a:solidFill>
                <a:srgbClr val="FDFCCC"/>
              </a:solidFill>
              <a:effectLst/>
              <a:latin typeface="Avenir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583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1732</TotalTime>
  <Words>518</Words>
  <Application>Microsoft Macintosh PowerPoint</Application>
  <PresentationFormat>Widescreen</PresentationFormat>
  <Paragraphs>116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Apple Symbols</vt:lpstr>
      <vt:lpstr>Arial</vt:lpstr>
      <vt:lpstr>Avenir</vt:lpstr>
      <vt:lpstr>Avenir Book</vt:lpstr>
      <vt:lpstr>Calibri</vt:lpstr>
      <vt:lpstr>Calibri Light</vt:lpstr>
      <vt:lpstr>Cambria Math</vt:lpstr>
      <vt:lpstr>Poppins</vt:lpstr>
      <vt:lpstr>Office Theme</vt:lpstr>
      <vt:lpstr>Big Data Project  Airline Passenger Satisfaction</vt:lpstr>
      <vt:lpstr>PowerPoint Presentation</vt:lpstr>
      <vt:lpstr>Motivation</vt:lpstr>
      <vt:lpstr>Pipeline</vt:lpstr>
      <vt:lpstr>Data Preparation</vt:lpstr>
      <vt:lpstr>EDA</vt:lpstr>
      <vt:lpstr>EDA: Univariate Analysis</vt:lpstr>
      <vt:lpstr>EDA: Correlations &amp; Associations</vt:lpstr>
      <vt:lpstr>EDA: Multivariate Analysis</vt:lpstr>
      <vt:lpstr>Apriori Model</vt:lpstr>
      <vt:lpstr>SVM Model</vt:lpstr>
      <vt:lpstr>Naïve Bayes Model</vt:lpstr>
      <vt:lpstr>Random Forest Model</vt:lpstr>
      <vt:lpstr>Business Takeaways</vt:lpstr>
      <vt:lpstr>Running on the Cloud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Essam Abdelghany</cp:lastModifiedBy>
  <cp:revision>63</cp:revision>
  <dcterms:created xsi:type="dcterms:W3CDTF">2023-04-27T21:19:03Z</dcterms:created>
  <dcterms:modified xsi:type="dcterms:W3CDTF">2023-05-18T02:54:03Z</dcterms:modified>
</cp:coreProperties>
</file>